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5.xml" ContentType="application/vnd.openxmlformats-officedocument.theme+xml"/>
  <Override PartName="/ppt/tags/tag9.xml" ContentType="application/vnd.openxmlformats-officedocument.presentationml.tags+xml"/>
  <Override PartName="/ppt/theme/theme6.xml" ContentType="application/vnd.openxmlformats-officedocument.theme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  <p:sldMasterId id="2147493608" r:id="rId7"/>
  </p:sldMasterIdLst>
  <p:notesMasterIdLst>
    <p:notesMasterId r:id="rId36"/>
  </p:notesMasterIdLst>
  <p:handoutMasterIdLst>
    <p:handoutMasterId r:id="rId37"/>
  </p:handoutMasterIdLst>
  <p:sldIdLst>
    <p:sldId id="256" r:id="rId8"/>
    <p:sldId id="286" r:id="rId9"/>
    <p:sldId id="287" r:id="rId10"/>
    <p:sldId id="257" r:id="rId11"/>
    <p:sldId id="267" r:id="rId12"/>
    <p:sldId id="266" r:id="rId13"/>
    <p:sldId id="280" r:id="rId14"/>
    <p:sldId id="272" r:id="rId15"/>
    <p:sldId id="273" r:id="rId16"/>
    <p:sldId id="274" r:id="rId17"/>
    <p:sldId id="275" r:id="rId18"/>
    <p:sldId id="283" r:id="rId19"/>
    <p:sldId id="282" r:id="rId20"/>
    <p:sldId id="288" r:id="rId21"/>
    <p:sldId id="281" r:id="rId22"/>
    <p:sldId id="259" r:id="rId23"/>
    <p:sldId id="260" r:id="rId24"/>
    <p:sldId id="261" r:id="rId25"/>
    <p:sldId id="262" r:id="rId26"/>
    <p:sldId id="263" r:id="rId27"/>
    <p:sldId id="264" r:id="rId28"/>
    <p:sldId id="265" r:id="rId29"/>
    <p:sldId id="276" r:id="rId30"/>
    <p:sldId id="277" r:id="rId31"/>
    <p:sldId id="278" r:id="rId32"/>
    <p:sldId id="279" r:id="rId33"/>
    <p:sldId id="284" r:id="rId34"/>
    <p:sldId id="285" r:id="rId35"/>
  </p:sldIdLst>
  <p:sldSz cx="9144000" cy="6858000" type="screen4x3"/>
  <p:notesSz cx="7023100" cy="9309100"/>
  <p:custDataLst>
    <p:tags r:id="rId3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3124"/>
    <a:srgbClr val="E71D1D"/>
    <a:srgbClr val="EB2819"/>
    <a:srgbClr val="E42020"/>
    <a:srgbClr val="000000"/>
    <a:srgbClr val="7F7F7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110" d="100"/>
          <a:sy n="110" d="100"/>
        </p:scale>
        <p:origin x="1626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tableStyles" Target="tableStyles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10.xml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2019-01-11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9.xml"/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2019-01-11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Honeywell Internal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80455-CF11-4877-AD7A-70AE5CB739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242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Honeywell Internal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80455-CF11-4877-AD7A-70AE5CB739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76328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Honeywell Internal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80455-CF11-4877-AD7A-70AE5CB739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8915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Honeywell Internal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80455-CF11-4877-AD7A-70AE5CB739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7544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Combined or Harmonic spread</a:t>
            </a:r>
            <a:r>
              <a:rPr lang="en-US" baseline="0" dirty="0"/>
              <a:t> contains some chaotic routes and guarantees direct and smooth lines in  grid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E59ADA-CF08-9440-BACD-BF7F5C851E7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6985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Honeywell Internal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80455-CF11-4877-AD7A-70AE5CB739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299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Honeywell Internal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80455-CF11-4877-AD7A-70AE5CB739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0738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Honeywell Internal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80455-CF11-4877-AD7A-70AE5CB739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58158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Honeywell Internal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80455-CF11-4877-AD7A-70AE5CB739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29569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Honeywell Internal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80455-CF11-4877-AD7A-70AE5CB739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6359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120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Honeywell Internal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7F80455-CF11-4877-AD7A-70AE5CB739B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359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6849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44190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64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85510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3354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7534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23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64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820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585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3432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848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427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993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4213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5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19.xml"/><Relationship Id="rId7" Type="http://schemas.openxmlformats.org/officeDocument/2006/relationships/theme" Target="../theme/theme4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21.xml"/><Relationship Id="rId10" Type="http://schemas.openxmlformats.org/officeDocument/2006/relationships/oleObject" Target="../embeddings/oleObject5.bin"/><Relationship Id="rId4" Type="http://schemas.openxmlformats.org/officeDocument/2006/relationships/slideLayout" Target="../slideLayouts/slideLayout20.xml"/><Relationship Id="rId9" Type="http://schemas.openxmlformats.org/officeDocument/2006/relationships/tags" Target="../tags/tag6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130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15" r:id="rId9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/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228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9" r:id="rId1"/>
    <p:sldLayoutId id="2147493610" r:id="rId2"/>
    <p:sldLayoutId id="2147493611" r:id="rId3"/>
    <p:sldLayoutId id="2147493612" r:id="rId4"/>
    <p:sldLayoutId id="2147493613" r:id="rId5"/>
    <p:sldLayoutId id="214749361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UAS Separation from threats, Guaranty of safety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14</a:t>
            </a:r>
            <a:r>
              <a:rPr lang="en-US" baseline="30000" dirty="0"/>
              <a:t>th</a:t>
            </a:r>
            <a:r>
              <a:rPr lang="en-US" dirty="0"/>
              <a:t> January 2019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Self-Separation Property</a:t>
            </a:r>
          </a:p>
        </p:txBody>
      </p:sp>
    </p:spTree>
    <p:extLst>
      <p:ext uri="{BB962C8B-B14F-4D97-AF65-F5344CB8AC3E}">
        <p14:creationId xmlns:p14="http://schemas.microsoft.com/office/powerpoint/2010/main" val="213113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– Reachable Cells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1074738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3770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– Candidate Trajectory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48" y="1074738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7328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Threat hierarchy: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avoiding static obstacles is </a:t>
            </a:r>
            <a:r>
              <a:rPr lang="en-US" dirty="0"/>
              <a:t>Must,</a:t>
            </a:r>
            <a:br>
              <a:rPr lang="en-US" b="0" dirty="0"/>
            </a:br>
            <a:r>
              <a:rPr lang="en-US" b="0" dirty="0"/>
              <a:t>cooperating with Intruders is </a:t>
            </a:r>
            <a:r>
              <a:rPr lang="en-US" dirty="0"/>
              <a:t>Courtesy,</a:t>
            </a:r>
            <a:br>
              <a:rPr lang="en-US" b="0" dirty="0"/>
            </a:br>
            <a:r>
              <a:rPr lang="en-US" b="0" dirty="0"/>
              <a:t>not breaking hard constraints is </a:t>
            </a:r>
            <a:r>
              <a:rPr lang="en-US" dirty="0"/>
              <a:t>Manners,</a:t>
            </a:r>
            <a:br>
              <a:rPr lang="en-US" dirty="0"/>
            </a:br>
            <a:r>
              <a:rPr lang="en-US" b="0" dirty="0"/>
              <a:t>not breaking soft constraints is </a:t>
            </a:r>
            <a:r>
              <a:rPr lang="en-US" dirty="0"/>
              <a:t>Nice.</a:t>
            </a:r>
            <a:br>
              <a:rPr lang="en-US" b="0" dirty="0"/>
            </a:b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A9BCE-725C-468B-8544-94EEABCA5C38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90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to UAS – Charted threats/groups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514345" y="1111070"/>
            <a:ext cx="7883035" cy="4743764"/>
            <a:chOff x="514345" y="1639576"/>
            <a:chExt cx="7883035" cy="4743764"/>
          </a:xfrm>
        </p:grpSpPr>
        <p:sp>
          <p:nvSpPr>
            <p:cNvPr id="5" name="Rectangle: Rounded Corners 4"/>
            <p:cNvSpPr/>
            <p:nvPr/>
          </p:nvSpPr>
          <p:spPr>
            <a:xfrm>
              <a:off x="514578" y="6089723"/>
              <a:ext cx="3078759" cy="293615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Ground</a:t>
              </a:r>
            </a:p>
          </p:txBody>
        </p:sp>
        <p:sp>
          <p:nvSpPr>
            <p:cNvPr id="6" name="Rectangle: Rounded Corners 5"/>
            <p:cNvSpPr/>
            <p:nvPr/>
          </p:nvSpPr>
          <p:spPr>
            <a:xfrm>
              <a:off x="514350" y="5763266"/>
              <a:ext cx="3078759" cy="293615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Natural Structures</a:t>
              </a:r>
            </a:p>
          </p:txBody>
        </p:sp>
        <p:sp>
          <p:nvSpPr>
            <p:cNvPr id="7" name="Rectangle: Rounded Corners 6"/>
            <p:cNvSpPr/>
            <p:nvPr/>
          </p:nvSpPr>
          <p:spPr>
            <a:xfrm>
              <a:off x="514578" y="5423185"/>
              <a:ext cx="3078759" cy="293615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Man-made Structures</a:t>
              </a:r>
            </a:p>
          </p:txBody>
        </p:sp>
        <p:sp>
          <p:nvSpPr>
            <p:cNvPr id="8" name="Rectangle: Rounded Corners 7"/>
            <p:cNvSpPr/>
            <p:nvPr/>
          </p:nvSpPr>
          <p:spPr>
            <a:xfrm>
              <a:off x="514578" y="5083104"/>
              <a:ext cx="3078759" cy="293615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Powerlines, air structures</a:t>
              </a:r>
            </a:p>
          </p:txBody>
        </p:sp>
        <p:sp>
          <p:nvSpPr>
            <p:cNvPr id="9" name="Rectangle: Rounded Corners 8"/>
            <p:cNvSpPr/>
            <p:nvPr/>
          </p:nvSpPr>
          <p:spPr>
            <a:xfrm>
              <a:off x="514349" y="4756647"/>
              <a:ext cx="3078759" cy="2936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Manned aviation</a:t>
              </a:r>
            </a:p>
          </p:txBody>
        </p:sp>
        <p:sp>
          <p:nvSpPr>
            <p:cNvPr id="10" name="Rectangle: Rounded Corners 9"/>
            <p:cNvSpPr/>
            <p:nvPr/>
          </p:nvSpPr>
          <p:spPr>
            <a:xfrm>
              <a:off x="514348" y="4416566"/>
              <a:ext cx="3078759" cy="2936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Unmanned aviation</a:t>
              </a:r>
            </a:p>
          </p:txBody>
        </p:sp>
        <p:sp>
          <p:nvSpPr>
            <p:cNvPr id="11" name="Rectangle: Rounded Corners 10"/>
            <p:cNvSpPr/>
            <p:nvPr/>
          </p:nvSpPr>
          <p:spPr>
            <a:xfrm>
              <a:off x="514347" y="4083297"/>
              <a:ext cx="3078759" cy="293615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Birds</a:t>
              </a:r>
            </a:p>
          </p:txBody>
        </p:sp>
        <p:sp>
          <p:nvSpPr>
            <p:cNvPr id="12" name="Rectangle: Rounded Corners 11"/>
            <p:cNvSpPr/>
            <p:nvPr/>
          </p:nvSpPr>
          <p:spPr>
            <a:xfrm>
              <a:off x="514578" y="3740182"/>
              <a:ext cx="3078759" cy="29361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Geo-fencing zones</a:t>
              </a:r>
            </a:p>
          </p:txBody>
        </p:sp>
        <p:sp>
          <p:nvSpPr>
            <p:cNvPr id="13" name="Rectangle: Rounded Corners 12"/>
            <p:cNvSpPr/>
            <p:nvPr/>
          </p:nvSpPr>
          <p:spPr>
            <a:xfrm>
              <a:off x="514346" y="3396071"/>
              <a:ext cx="3078759" cy="29361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Airspace restrictions</a:t>
              </a:r>
            </a:p>
          </p:txBody>
        </p:sp>
        <p:sp>
          <p:nvSpPr>
            <p:cNvPr id="14" name="Rectangle: Rounded Corners 13"/>
            <p:cNvSpPr/>
            <p:nvPr/>
          </p:nvSpPr>
          <p:spPr>
            <a:xfrm>
              <a:off x="514578" y="3062802"/>
              <a:ext cx="3078759" cy="29361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Severe weather zones</a:t>
              </a:r>
            </a:p>
          </p:txBody>
        </p:sp>
        <p:sp>
          <p:nvSpPr>
            <p:cNvPr id="15" name="Rectangle: Rounded Corners 14"/>
            <p:cNvSpPr/>
            <p:nvPr/>
          </p:nvSpPr>
          <p:spPr>
            <a:xfrm>
              <a:off x="514578" y="2720820"/>
              <a:ext cx="3078759" cy="293615"/>
            </a:xfrm>
            <a:prstGeom prst="roundRect">
              <a:avLst/>
            </a:prstGeom>
            <a:solidFill>
              <a:srgbClr val="00B050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Airspace protected zones</a:t>
              </a:r>
            </a:p>
          </p:txBody>
        </p:sp>
        <p:sp>
          <p:nvSpPr>
            <p:cNvPr id="16" name="Rectangle: Rounded Corners 15"/>
            <p:cNvSpPr/>
            <p:nvPr/>
          </p:nvSpPr>
          <p:spPr>
            <a:xfrm>
              <a:off x="514578" y="2370486"/>
              <a:ext cx="3078759" cy="293615"/>
            </a:xfrm>
            <a:prstGeom prst="roundRect">
              <a:avLst/>
            </a:prstGeom>
            <a:solidFill>
              <a:srgbClr val="00B050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Geo-fencing warning zones</a:t>
              </a:r>
            </a:p>
          </p:txBody>
        </p:sp>
        <p:sp>
          <p:nvSpPr>
            <p:cNvPr id="17" name="Rectangle: Rounded Corners 16"/>
            <p:cNvSpPr/>
            <p:nvPr/>
          </p:nvSpPr>
          <p:spPr>
            <a:xfrm>
              <a:off x="514578" y="2023341"/>
              <a:ext cx="3078759" cy="293615"/>
            </a:xfrm>
            <a:prstGeom prst="roundRect">
              <a:avLst/>
            </a:prstGeom>
            <a:solidFill>
              <a:srgbClr val="00B050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Mild weather zones</a:t>
              </a: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3670008" y="5083104"/>
              <a:ext cx="3078759" cy="1300234"/>
            </a:xfrm>
            <a:prstGeom prst="roundRect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Static obstacles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3670008" y="4083296"/>
              <a:ext cx="3078759" cy="936961"/>
            </a:xfrm>
            <a:prstGeom prst="roundRect">
              <a:avLst/>
            </a:prstGeom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Intruders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670008" y="3062802"/>
              <a:ext cx="3078759" cy="97099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Hard constraints</a:t>
              </a:r>
            </a:p>
          </p:txBody>
        </p:sp>
        <p:sp>
          <p:nvSpPr>
            <p:cNvPr id="21" name="Rectangle: Rounded Corners 20"/>
            <p:cNvSpPr/>
            <p:nvPr/>
          </p:nvSpPr>
          <p:spPr>
            <a:xfrm>
              <a:off x="3670008" y="2023342"/>
              <a:ext cx="3078759" cy="989962"/>
            </a:xfrm>
            <a:prstGeom prst="roundRect">
              <a:avLst/>
            </a:prstGeom>
            <a:solidFill>
              <a:srgbClr val="00B050"/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Soft constraints</a:t>
              </a:r>
            </a:p>
          </p:txBody>
        </p:sp>
        <p:sp>
          <p:nvSpPr>
            <p:cNvPr id="22" name="Rectangle: Rounded Corners 21"/>
            <p:cNvSpPr/>
            <p:nvPr/>
          </p:nvSpPr>
          <p:spPr>
            <a:xfrm rot="5400000">
              <a:off x="5250831" y="3236792"/>
              <a:ext cx="4721155" cy="1571942"/>
            </a:xfrm>
            <a:prstGeom prst="roundRect">
              <a:avLst/>
            </a:prstGeom>
            <a:gradFill flip="none" rotWithShape="1">
              <a:gsLst>
                <a:gs pos="0">
                  <a:schemeClr val="tx2"/>
                </a:gs>
                <a:gs pos="68000">
                  <a:schemeClr val="accent5">
                    <a:lumMod val="75000"/>
                  </a:schemeClr>
                </a:gs>
                <a:gs pos="100000">
                  <a:srgbClr val="00B050"/>
                </a:gs>
              </a:gsLst>
              <a:lin ang="10800000" scaled="1"/>
              <a:tileRect/>
            </a:gra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r>
                <a:rPr lang="en-US" dirty="0"/>
                <a:t>THREAT</a:t>
              </a:r>
            </a:p>
            <a:p>
              <a:pPr algn="ctr"/>
              <a:r>
                <a:rPr lang="en-US" dirty="0"/>
                <a:t>LEVEL</a:t>
              </a:r>
            </a:p>
          </p:txBody>
        </p:sp>
        <p:sp>
          <p:nvSpPr>
            <p:cNvPr id="23" name="Rectangle: Rounded Corners 22"/>
            <p:cNvSpPr/>
            <p:nvPr/>
          </p:nvSpPr>
          <p:spPr>
            <a:xfrm>
              <a:off x="514345" y="1639576"/>
              <a:ext cx="3078759" cy="293615"/>
            </a:xfrm>
            <a:prstGeom prst="roundRect">
              <a:avLst/>
            </a:prstGeom>
            <a:solidFill>
              <a:schemeClr val="accent1">
                <a:lumMod val="95000"/>
                <a:lumOff val="5000"/>
              </a:schemeClr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Type</a:t>
              </a:r>
            </a:p>
          </p:txBody>
        </p:sp>
        <p:sp>
          <p:nvSpPr>
            <p:cNvPr id="24" name="Rectangle: Rounded Corners 23"/>
            <p:cNvSpPr/>
            <p:nvPr/>
          </p:nvSpPr>
          <p:spPr>
            <a:xfrm>
              <a:off x="3670008" y="1662185"/>
              <a:ext cx="3078759" cy="293615"/>
            </a:xfrm>
            <a:prstGeom prst="roundRect">
              <a:avLst/>
            </a:prstGeom>
            <a:solidFill>
              <a:schemeClr val="accent1">
                <a:lumMod val="95000"/>
                <a:lumOff val="5000"/>
              </a:schemeClr>
            </a:solidFill>
            <a:ln/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Group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39276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Threat Evaluation Process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Avoidance Run is run for each threat level:</a:t>
            </a:r>
          </a:p>
          <a:p>
            <a:pPr marL="0" indent="0">
              <a:buNone/>
            </a:pPr>
            <a:r>
              <a:rPr lang="en-US" dirty="0"/>
              <a:t>1</a:t>
            </a:r>
            <a:r>
              <a:rPr lang="en-US" baseline="30000" dirty="0"/>
              <a:t>st</a:t>
            </a:r>
            <a:r>
              <a:rPr lang="en-US" dirty="0"/>
              <a:t> Static Obstacles – last resort – trajectory guaranteed </a:t>
            </a:r>
          </a:p>
          <a:p>
            <a:pPr marL="0" indent="0">
              <a:buNone/>
            </a:pPr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 Static Obstacles + Intruders</a:t>
            </a:r>
          </a:p>
          <a:p>
            <a:pPr marL="0" indent="0">
              <a:buNone/>
            </a:pPr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Static Obstacles + Intruders + Hard Constraints</a:t>
            </a:r>
          </a:p>
          <a:p>
            <a:pPr marL="0" indent="0">
              <a:buNone/>
            </a:pPr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Static Obstacles + Intruders + Hard Constraints + Soft Constraints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Navigation Loop snippet: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043" t="54801" r="1137" b="1651"/>
          <a:stretch/>
        </p:blipFill>
        <p:spPr>
          <a:xfrm>
            <a:off x="514579" y="3630836"/>
            <a:ext cx="8002359" cy="275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349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Navigation Run: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over multiple</a:t>
            </a:r>
            <a:r>
              <a:rPr lang="en-US" dirty="0"/>
              <a:t> Decision Frames</a:t>
            </a:r>
            <a:br>
              <a:rPr lang="en-US" dirty="0"/>
            </a:br>
            <a:r>
              <a:rPr lang="en-US" b="0" dirty="0"/>
              <a:t>under multiple</a:t>
            </a:r>
            <a:r>
              <a:rPr lang="en-US" dirty="0"/>
              <a:t> Threat levels</a:t>
            </a:r>
            <a:br>
              <a:rPr lang="en-US" dirty="0"/>
            </a:br>
            <a:r>
              <a:rPr lang="en-US" b="0" dirty="0"/>
              <a:t>create safe joined</a:t>
            </a:r>
            <a:r>
              <a:rPr lang="en-US" dirty="0"/>
              <a:t> Trajectory</a:t>
            </a:r>
            <a:br>
              <a:rPr lang="en-US" dirty="0"/>
            </a:br>
            <a:r>
              <a:rPr lang="en-US" b="0" dirty="0"/>
              <a:t>to solve the </a:t>
            </a:r>
            <a:r>
              <a:rPr lang="en-US" dirty="0"/>
              <a:t>Mission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A9BCE-725C-468B-8544-94EEABCA5C38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5051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Run – 1</a:t>
            </a:r>
            <a:r>
              <a:rPr lang="en-US" baseline="30000" dirty="0"/>
              <a:t>st</a:t>
            </a:r>
            <a:r>
              <a:rPr lang="en-US" dirty="0"/>
              <a:t>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9" y="856420"/>
            <a:ext cx="7314595" cy="5485946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 rot="19092025">
            <a:off x="6540908" y="2596624"/>
            <a:ext cx="1739802" cy="484632"/>
          </a:xfrm>
          <a:prstGeom prst="leftArrow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Goal</a:t>
            </a:r>
          </a:p>
        </p:txBody>
      </p:sp>
      <p:sp>
        <p:nvSpPr>
          <p:cNvPr id="9" name="Left Arrow 8"/>
          <p:cNvSpPr/>
          <p:nvPr/>
        </p:nvSpPr>
        <p:spPr>
          <a:xfrm rot="19092025">
            <a:off x="1626647" y="2596625"/>
            <a:ext cx="1739802" cy="484632"/>
          </a:xfrm>
          <a:prstGeom prst="leftArrow">
            <a:avLst/>
          </a:prstGeom>
          <a:solidFill>
            <a:srgbClr val="FF00FF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FFFFFF"/>
                </a:solidFill>
                <a:latin typeface="Arial"/>
              </a:rPr>
              <a:t>UAS position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632198" y="1355030"/>
            <a:ext cx="2548467" cy="338667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grid A(t1)</a:t>
            </a:r>
          </a:p>
        </p:txBody>
      </p:sp>
      <p:sp>
        <p:nvSpPr>
          <p:cNvPr id="11" name="Rounded Rectangle 9"/>
          <p:cNvSpPr/>
          <p:nvPr/>
        </p:nvSpPr>
        <p:spPr>
          <a:xfrm rot="16200000">
            <a:off x="3219779" y="3323959"/>
            <a:ext cx="681040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O_1</a:t>
            </a:r>
          </a:p>
        </p:txBody>
      </p:sp>
      <p:sp>
        <p:nvSpPr>
          <p:cNvPr id="12" name="Rounded Rectangle 9"/>
          <p:cNvSpPr/>
          <p:nvPr/>
        </p:nvSpPr>
        <p:spPr>
          <a:xfrm rot="16200000">
            <a:off x="4849079" y="3323960"/>
            <a:ext cx="681038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O_2</a:t>
            </a:r>
          </a:p>
        </p:txBody>
      </p:sp>
      <p:sp>
        <p:nvSpPr>
          <p:cNvPr id="13" name="Left Arrow 7"/>
          <p:cNvSpPr/>
          <p:nvPr/>
        </p:nvSpPr>
        <p:spPr>
          <a:xfrm rot="1012201">
            <a:off x="2802554" y="4950955"/>
            <a:ext cx="1854156" cy="484632"/>
          </a:xfrm>
          <a:prstGeom prst="leftArrow">
            <a:avLst/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Field Of Vision</a:t>
            </a:r>
          </a:p>
        </p:txBody>
      </p:sp>
    </p:spTree>
    <p:extLst>
      <p:ext uri="{BB962C8B-B14F-4D97-AF65-F5344CB8AC3E}">
        <p14:creationId xmlns:p14="http://schemas.microsoft.com/office/powerpoint/2010/main" val="3391365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Run – 2</a:t>
            </a:r>
            <a:r>
              <a:rPr lang="en-US" baseline="30000" dirty="0"/>
              <a:t>nd</a:t>
            </a:r>
            <a:r>
              <a:rPr lang="en-US" dirty="0"/>
              <a:t>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9" y="856420"/>
            <a:ext cx="7314595" cy="5485946"/>
          </a:xfrm>
          <a:prstGeom prst="rect">
            <a:avLst/>
          </a:prstGeom>
        </p:spPr>
      </p:pic>
      <p:sp>
        <p:nvSpPr>
          <p:cNvPr id="5" name="Left Arrow 4"/>
          <p:cNvSpPr/>
          <p:nvPr/>
        </p:nvSpPr>
        <p:spPr>
          <a:xfrm rot="19092025">
            <a:off x="1626647" y="2596625"/>
            <a:ext cx="1739802" cy="484632"/>
          </a:xfrm>
          <a:prstGeom prst="leftArrow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flew this</a:t>
            </a:r>
          </a:p>
        </p:txBody>
      </p:sp>
      <p:sp>
        <p:nvSpPr>
          <p:cNvPr id="6" name="Left Arrow 5"/>
          <p:cNvSpPr/>
          <p:nvPr/>
        </p:nvSpPr>
        <p:spPr>
          <a:xfrm rot="2719637">
            <a:off x="3926781" y="4638191"/>
            <a:ext cx="1739802" cy="484632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plan this</a:t>
            </a:r>
          </a:p>
        </p:txBody>
      </p:sp>
      <p:sp>
        <p:nvSpPr>
          <p:cNvPr id="7" name="Oval 6"/>
          <p:cNvSpPr/>
          <p:nvPr/>
        </p:nvSpPr>
        <p:spPr>
          <a:xfrm>
            <a:off x="3357353" y="3795674"/>
            <a:ext cx="127532" cy="14132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Left Arrow 7"/>
          <p:cNvSpPr/>
          <p:nvPr/>
        </p:nvSpPr>
        <p:spPr>
          <a:xfrm rot="2877936">
            <a:off x="2978187" y="4695895"/>
            <a:ext cx="2259088" cy="484632"/>
          </a:xfrm>
          <a:prstGeom prst="lef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Next decision here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32198" y="1355030"/>
            <a:ext cx="2548467" cy="338667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grid A(t2)</a:t>
            </a:r>
          </a:p>
        </p:txBody>
      </p:sp>
      <p:sp>
        <p:nvSpPr>
          <p:cNvPr id="12" name="Rounded Rectangle 9"/>
          <p:cNvSpPr/>
          <p:nvPr/>
        </p:nvSpPr>
        <p:spPr>
          <a:xfrm rot="16200000">
            <a:off x="3219779" y="3323959"/>
            <a:ext cx="681040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O_1</a:t>
            </a:r>
          </a:p>
        </p:txBody>
      </p:sp>
      <p:sp>
        <p:nvSpPr>
          <p:cNvPr id="13" name="Rounded Rectangle 9"/>
          <p:cNvSpPr/>
          <p:nvPr/>
        </p:nvSpPr>
        <p:spPr>
          <a:xfrm rot="16200000">
            <a:off x="4849079" y="3323960"/>
            <a:ext cx="681038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O_2</a:t>
            </a:r>
          </a:p>
        </p:txBody>
      </p:sp>
    </p:spTree>
    <p:extLst>
      <p:ext uri="{BB962C8B-B14F-4D97-AF65-F5344CB8AC3E}">
        <p14:creationId xmlns:p14="http://schemas.microsoft.com/office/powerpoint/2010/main" val="3483025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Run – 3</a:t>
            </a:r>
            <a:r>
              <a:rPr lang="en-US" baseline="30000" dirty="0"/>
              <a:t>rd</a:t>
            </a:r>
            <a:r>
              <a:rPr lang="en-US" dirty="0"/>
              <a:t>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9" y="856420"/>
            <a:ext cx="7314595" cy="548594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127819" y="3795675"/>
            <a:ext cx="127532" cy="14132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Left Arrow 5"/>
          <p:cNvSpPr/>
          <p:nvPr/>
        </p:nvSpPr>
        <p:spPr>
          <a:xfrm rot="2877936">
            <a:off x="3562755" y="5113766"/>
            <a:ext cx="3384298" cy="484632"/>
          </a:xfrm>
          <a:prstGeom prst="lef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make me next decision here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946609" y="2227377"/>
            <a:ext cx="2548467" cy="338667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grid A(t3)</a:t>
            </a:r>
          </a:p>
        </p:txBody>
      </p:sp>
      <p:sp>
        <p:nvSpPr>
          <p:cNvPr id="8" name="Rounded Rectangle 9"/>
          <p:cNvSpPr/>
          <p:nvPr/>
        </p:nvSpPr>
        <p:spPr>
          <a:xfrm rot="16200000">
            <a:off x="3219779" y="3323959"/>
            <a:ext cx="681040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O_1</a:t>
            </a:r>
          </a:p>
        </p:txBody>
      </p:sp>
      <p:sp>
        <p:nvSpPr>
          <p:cNvPr id="9" name="Rounded Rectangle 9"/>
          <p:cNvSpPr/>
          <p:nvPr/>
        </p:nvSpPr>
        <p:spPr>
          <a:xfrm rot="16200000">
            <a:off x="4849079" y="3323960"/>
            <a:ext cx="681038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O_2</a:t>
            </a:r>
          </a:p>
        </p:txBody>
      </p:sp>
    </p:spTree>
    <p:extLst>
      <p:ext uri="{BB962C8B-B14F-4D97-AF65-F5344CB8AC3E}">
        <p14:creationId xmlns:p14="http://schemas.microsoft.com/office/powerpoint/2010/main" val="30241417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Run – 4</a:t>
            </a:r>
            <a:r>
              <a:rPr lang="en-US" baseline="30000" dirty="0"/>
              <a:t>th</a:t>
            </a:r>
            <a:r>
              <a:rPr lang="en-US" dirty="0"/>
              <a:t>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9" y="856420"/>
            <a:ext cx="7314595" cy="548594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906752" y="3863409"/>
            <a:ext cx="127532" cy="14132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Left Arrow 5"/>
          <p:cNvSpPr/>
          <p:nvPr/>
        </p:nvSpPr>
        <p:spPr>
          <a:xfrm rot="2877936">
            <a:off x="4359658" y="5141106"/>
            <a:ext cx="3275527" cy="484632"/>
          </a:xfrm>
          <a:prstGeom prst="lef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make me next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ecision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here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32198" y="1355030"/>
            <a:ext cx="2548467" cy="338667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grid A(t4)</a:t>
            </a:r>
          </a:p>
        </p:txBody>
      </p:sp>
      <p:sp>
        <p:nvSpPr>
          <p:cNvPr id="8" name="Rounded Rectangle 9"/>
          <p:cNvSpPr/>
          <p:nvPr/>
        </p:nvSpPr>
        <p:spPr>
          <a:xfrm rot="16200000">
            <a:off x="3219779" y="3323959"/>
            <a:ext cx="681040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O_1</a:t>
            </a:r>
          </a:p>
        </p:txBody>
      </p:sp>
      <p:sp>
        <p:nvSpPr>
          <p:cNvPr id="9" name="Rounded Rectangle 9"/>
          <p:cNvSpPr/>
          <p:nvPr/>
        </p:nvSpPr>
        <p:spPr>
          <a:xfrm rot="16200000">
            <a:off x="4849079" y="3323960"/>
            <a:ext cx="681038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O_2</a:t>
            </a:r>
          </a:p>
        </p:txBody>
      </p:sp>
    </p:spTree>
    <p:extLst>
      <p:ext uri="{BB962C8B-B14F-4D97-AF65-F5344CB8AC3E}">
        <p14:creationId xmlns:p14="http://schemas.microsoft.com/office/powerpoint/2010/main" val="1337711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19050">
                  <a:solidFill>
                    <a:srgbClr val="E1261C">
                      <a:tint val="1000"/>
                    </a:srgbClr>
                  </a:solidFill>
                  <a:prstDash val="solid"/>
                </a:ln>
                <a:solidFill>
                  <a:srgbClr val="E1261C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19050">
                  <a:solidFill>
                    <a:srgbClr val="E1261C">
                      <a:tint val="1000"/>
                    </a:srgbClr>
                  </a:solidFill>
                  <a:prstDash val="solid"/>
                </a:ln>
                <a:solidFill>
                  <a:srgbClr val="E1261C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19050">
                  <a:solidFill>
                    <a:srgbClr val="E1261C">
                      <a:tint val="1000"/>
                    </a:srgbClr>
                  </a:solidFill>
                  <a:prstDash val="solid"/>
                </a:ln>
                <a:solidFill>
                  <a:srgbClr val="E1261C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Adversary</a:t>
            </a:r>
            <a:endParaRPr kumimoji="0" lang="en-US" sz="2800" b="1" i="0" u="none" strike="noStrike" kern="1200" cap="none" spc="0" normalizeH="0" baseline="0" noProof="0" dirty="0">
              <a:ln w="19050">
                <a:solidFill>
                  <a:srgbClr val="E1261C">
                    <a:tint val="1000"/>
                  </a:srgbClr>
                </a:solidFill>
                <a:prstDash val="solid"/>
              </a:ln>
              <a:solidFill>
                <a:srgbClr val="E1261C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19050">
                  <a:solidFill>
                    <a:srgbClr val="E1261C">
                      <a:tint val="1000"/>
                    </a:srgbClr>
                  </a:solidFill>
                  <a:prstDash val="solid"/>
                </a:ln>
                <a:solidFill>
                  <a:srgbClr val="E1261C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Intruder</a:t>
            </a:r>
            <a:endParaRPr kumimoji="0" lang="en-US" sz="2800" b="1" i="0" u="none" strike="noStrike" kern="1200" cap="none" spc="0" normalizeH="0" baseline="0" noProof="0" dirty="0">
              <a:ln w="19050">
                <a:solidFill>
                  <a:srgbClr val="E1261C">
                    <a:tint val="1000"/>
                  </a:srgbClr>
                </a:solidFill>
                <a:prstDash val="solid"/>
              </a:ln>
              <a:solidFill>
                <a:srgbClr val="E1261C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Run – 5</a:t>
            </a:r>
            <a:r>
              <a:rPr lang="en-US" baseline="30000" dirty="0"/>
              <a:t>th</a:t>
            </a:r>
            <a:r>
              <a:rPr lang="en-US" dirty="0"/>
              <a:t>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9" y="856420"/>
            <a:ext cx="7314595" cy="548594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5694153" y="3719475"/>
            <a:ext cx="127532" cy="14132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Left Arrow 5"/>
          <p:cNvSpPr/>
          <p:nvPr/>
        </p:nvSpPr>
        <p:spPr>
          <a:xfrm rot="2877936">
            <a:off x="5320666" y="4606932"/>
            <a:ext cx="2224718" cy="484632"/>
          </a:xfrm>
          <a:prstGeom prst="lef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Next decision here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130798" y="1779947"/>
            <a:ext cx="2548467" cy="338667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grid A(t5)</a:t>
            </a:r>
          </a:p>
        </p:txBody>
      </p:sp>
      <p:sp>
        <p:nvSpPr>
          <p:cNvPr id="8" name="Rounded Rectangle 9"/>
          <p:cNvSpPr/>
          <p:nvPr/>
        </p:nvSpPr>
        <p:spPr>
          <a:xfrm rot="16200000">
            <a:off x="3219779" y="3323959"/>
            <a:ext cx="681040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O_1</a:t>
            </a:r>
          </a:p>
        </p:txBody>
      </p:sp>
      <p:sp>
        <p:nvSpPr>
          <p:cNvPr id="9" name="Rounded Rectangle 9"/>
          <p:cNvSpPr/>
          <p:nvPr/>
        </p:nvSpPr>
        <p:spPr>
          <a:xfrm rot="16200000">
            <a:off x="4849079" y="3323960"/>
            <a:ext cx="681038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O_2</a:t>
            </a:r>
          </a:p>
        </p:txBody>
      </p:sp>
    </p:spTree>
    <p:extLst>
      <p:ext uri="{BB962C8B-B14F-4D97-AF65-F5344CB8AC3E}">
        <p14:creationId xmlns:p14="http://schemas.microsoft.com/office/powerpoint/2010/main" val="30486472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Run – 6</a:t>
            </a:r>
            <a:r>
              <a:rPr lang="en-US" baseline="30000" dirty="0"/>
              <a:t>th</a:t>
            </a:r>
            <a:r>
              <a:rPr lang="en-US" dirty="0"/>
              <a:t> Decision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59" y="856420"/>
            <a:ext cx="7314595" cy="548594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583152" y="3443667"/>
            <a:ext cx="127532" cy="14132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6" name="Left Arrow 5"/>
          <p:cNvSpPr/>
          <p:nvPr/>
        </p:nvSpPr>
        <p:spPr>
          <a:xfrm rot="2877936">
            <a:off x="6036058" y="4721364"/>
            <a:ext cx="3275527" cy="484632"/>
          </a:xfrm>
          <a:prstGeom prst="lef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 make me next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ecision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here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562598" y="1261896"/>
            <a:ext cx="2548467" cy="338667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grid A(t6)</a:t>
            </a:r>
          </a:p>
        </p:txBody>
      </p:sp>
      <p:sp>
        <p:nvSpPr>
          <p:cNvPr id="8" name="Rounded Rectangle 9"/>
          <p:cNvSpPr/>
          <p:nvPr/>
        </p:nvSpPr>
        <p:spPr>
          <a:xfrm rot="16200000">
            <a:off x="3219779" y="3323959"/>
            <a:ext cx="681040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O_1</a:t>
            </a:r>
          </a:p>
        </p:txBody>
      </p:sp>
      <p:sp>
        <p:nvSpPr>
          <p:cNvPr id="9" name="Rounded Rectangle 9"/>
          <p:cNvSpPr/>
          <p:nvPr/>
        </p:nvSpPr>
        <p:spPr>
          <a:xfrm rot="16200000">
            <a:off x="4849079" y="3323960"/>
            <a:ext cx="681038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O_2</a:t>
            </a:r>
          </a:p>
        </p:txBody>
      </p:sp>
    </p:spTree>
    <p:extLst>
      <p:ext uri="{BB962C8B-B14F-4D97-AF65-F5344CB8AC3E}">
        <p14:creationId xmlns:p14="http://schemas.microsoft.com/office/powerpoint/2010/main" val="3092671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Run – Trajectory Buildup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75" y="856419"/>
            <a:ext cx="7164764" cy="5373573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578419" y="2639334"/>
            <a:ext cx="127532" cy="14132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7" name="Oval 6"/>
          <p:cNvSpPr/>
          <p:nvPr/>
        </p:nvSpPr>
        <p:spPr>
          <a:xfrm>
            <a:off x="5677219" y="3472542"/>
            <a:ext cx="127532" cy="14132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>
          <a:xfrm>
            <a:off x="4906752" y="4053267"/>
            <a:ext cx="127532" cy="14132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Oval 8"/>
          <p:cNvSpPr/>
          <p:nvPr/>
        </p:nvSpPr>
        <p:spPr>
          <a:xfrm>
            <a:off x="4102419" y="3833133"/>
            <a:ext cx="127532" cy="14132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340419" y="3762469"/>
            <a:ext cx="127532" cy="141327"/>
          </a:xfrm>
          <a:prstGeom prst="ellipse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862665" y="5339940"/>
            <a:ext cx="1794936" cy="338667"/>
          </a:xfrm>
          <a:prstGeom prst="roundRect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Decision points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96285" y="5339940"/>
            <a:ext cx="1078916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18295" y="5345880"/>
            <a:ext cx="1218437" cy="338667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Executed</a:t>
            </a:r>
          </a:p>
        </p:txBody>
      </p:sp>
      <p:sp>
        <p:nvSpPr>
          <p:cNvPr id="14" name="Rounded Rectangle 9"/>
          <p:cNvSpPr/>
          <p:nvPr/>
        </p:nvSpPr>
        <p:spPr>
          <a:xfrm rot="16200000">
            <a:off x="2616516" y="2720696"/>
            <a:ext cx="1887567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O_1</a:t>
            </a:r>
          </a:p>
        </p:txBody>
      </p:sp>
      <p:sp>
        <p:nvSpPr>
          <p:cNvPr id="15" name="Rounded Rectangle 9"/>
          <p:cNvSpPr/>
          <p:nvPr/>
        </p:nvSpPr>
        <p:spPr>
          <a:xfrm rot="16200000">
            <a:off x="4245818" y="2720699"/>
            <a:ext cx="1887561" cy="338667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O_2</a:t>
            </a:r>
          </a:p>
        </p:txBody>
      </p:sp>
    </p:spTree>
    <p:extLst>
      <p:ext uri="{BB962C8B-B14F-4D97-AF65-F5344CB8AC3E}">
        <p14:creationId xmlns:p14="http://schemas.microsoft.com/office/powerpoint/2010/main" val="41060758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Framework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53ADA-54B7-4D62-BC4B-6B91A22A65F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F3702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Avoidance Run</a:t>
              </a: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Data Fusion</a:t>
                  </a: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solidFill>
                        <a:srgbClr val="1792E5"/>
                      </a:solidFill>
                    </a:ln>
                    <a:solidFill>
                      <a:srgbClr val="1792E5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marL="0" marR="0" lvl="0" indent="0" algn="ctr" defTabSz="4572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Navigation Loop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1792E5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Situation Assessment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3702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3702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3702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3702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3702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srgbClr val="FFFFFF"/>
                    </a:solidFill>
                    <a:effectLst>
                      <a:outerShdw blurRad="38100" dist="19050" dir="2700000" algn="tl" rotWithShape="0">
                        <a:srgbClr val="70707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 w="0"/>
                    <a:solidFill>
                      <a:srgbClr val="FFFFFF"/>
                    </a:solidFill>
                    <a:effectLst>
                      <a:outerShdw blurRad="38100" dist="19050" dir="2700000" algn="tl" rotWithShape="0">
                        <a:srgbClr val="707070">
                          <a:alpha val="40000"/>
                        </a:srgbClr>
                      </a:outerShdw>
                    </a:effectLst>
                    <a:uLnTx/>
                    <a:uFillTx/>
                    <a:latin typeface="Arial"/>
                    <a:ea typeface="+mn-ea"/>
                    <a:cs typeface="+mn-cs"/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3702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37021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4572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37021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A9BCE-725C-468B-8544-94EEABCA5C38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53ADA-54B7-4D62-BC4B-6B91A22A65F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9F53ADA-54B7-4D62-BC4B-6B91A22A65F9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Self-Separation: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ability to generate trajectory to keep UAS separated from the leveled threat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A9BCE-725C-468B-8544-94EEABCA5C38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161256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The static obstacles is must – they will not avoid us </a:t>
            </a:r>
            <a:r>
              <a:rPr lang="en-US" dirty="0">
                <a:sym typeface="Wingdings" panose="05000000000000000000" pitchFamily="2" charset="2"/>
              </a:rPr>
              <a:t> </a:t>
            </a:r>
          </a:p>
          <a:p>
            <a:r>
              <a:rPr lang="en-US" dirty="0">
                <a:sym typeface="Wingdings" panose="05000000000000000000" pitchFamily="2" charset="2"/>
              </a:rPr>
              <a:t>The other is depending on maneuvering capability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71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Arial" panose="020B0604020202020204" pitchFamily="34" charset="0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There is an Obstacle Avoidance Framework …</a:t>
            </a:r>
          </a:p>
        </p:txBody>
      </p:sp>
      <p:pic>
        <p:nvPicPr>
          <p:cNvPr id="102" name="Content Placeholder 101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0" y="1273878"/>
            <a:ext cx="8995858" cy="489832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750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Combined Reach Set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6" y="1074738"/>
            <a:ext cx="9144000" cy="513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866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017" y="191981"/>
            <a:ext cx="8002359" cy="498610"/>
          </a:xfrm>
        </p:spPr>
        <p:txBody>
          <a:bodyPr/>
          <a:lstStyle/>
          <a:p>
            <a:r>
              <a:rPr lang="en-US" dirty="0"/>
              <a:t>Avoidance Grid Layout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775"/>
            <a:ext cx="9144000" cy="5591563"/>
          </a:xfrm>
          <a:prstGeom prst="rect">
            <a:avLst/>
          </a:prstGeom>
        </p:spPr>
      </p:pic>
      <p:sp>
        <p:nvSpPr>
          <p:cNvPr id="9" name="Left Arrow 8"/>
          <p:cNvSpPr/>
          <p:nvPr/>
        </p:nvSpPr>
        <p:spPr>
          <a:xfrm>
            <a:off x="2744901" y="1397978"/>
            <a:ext cx="1770743" cy="703384"/>
          </a:xfrm>
          <a:prstGeom prst="leftArrow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Cell (10,1,1)</a:t>
            </a:r>
          </a:p>
        </p:txBody>
      </p:sp>
      <p:sp>
        <p:nvSpPr>
          <p:cNvPr id="10" name="Left Arrow 9"/>
          <p:cNvSpPr/>
          <p:nvPr/>
        </p:nvSpPr>
        <p:spPr>
          <a:xfrm>
            <a:off x="7373257" y="1269024"/>
            <a:ext cx="1770743" cy="703384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</a:t>
            </a:r>
          </a:p>
        </p:txBody>
      </p:sp>
      <p:sp>
        <p:nvSpPr>
          <p:cNvPr id="11" name="Left Arrow 10"/>
          <p:cNvSpPr/>
          <p:nvPr/>
        </p:nvSpPr>
        <p:spPr>
          <a:xfrm>
            <a:off x="7359004" y="2255371"/>
            <a:ext cx="1770743" cy="703384"/>
          </a:xfrm>
          <a:prstGeom prst="lef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Top-Middle</a:t>
            </a:r>
          </a:p>
        </p:txBody>
      </p:sp>
      <p:sp>
        <p:nvSpPr>
          <p:cNvPr id="12" name="Left Arrow 11"/>
          <p:cNvSpPr/>
          <p:nvPr/>
        </p:nvSpPr>
        <p:spPr>
          <a:xfrm>
            <a:off x="7359336" y="3166373"/>
            <a:ext cx="1770743" cy="703384"/>
          </a:xfrm>
          <a:prstGeom prst="leftArrow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Middle</a:t>
            </a:r>
          </a:p>
        </p:txBody>
      </p:sp>
      <p:sp>
        <p:nvSpPr>
          <p:cNvPr id="13" name="Left Arrow 12"/>
          <p:cNvSpPr/>
          <p:nvPr/>
        </p:nvSpPr>
        <p:spPr>
          <a:xfrm>
            <a:off x="7359003" y="4122945"/>
            <a:ext cx="1770743" cy="703384"/>
          </a:xfrm>
          <a:prstGeom prst="leftArrow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Bottom-middle</a:t>
            </a:r>
          </a:p>
        </p:txBody>
      </p:sp>
      <p:sp>
        <p:nvSpPr>
          <p:cNvPr id="14" name="Left Arrow 13"/>
          <p:cNvSpPr/>
          <p:nvPr/>
        </p:nvSpPr>
        <p:spPr>
          <a:xfrm>
            <a:off x="7373256" y="5056997"/>
            <a:ext cx="1770743" cy="703384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Bottom</a:t>
            </a:r>
          </a:p>
        </p:txBody>
      </p:sp>
      <p:sp>
        <p:nvSpPr>
          <p:cNvPr id="15" name="Rounded Rectangular Callout 14"/>
          <p:cNvSpPr/>
          <p:nvPr/>
        </p:nvSpPr>
        <p:spPr>
          <a:xfrm rot="16200000">
            <a:off x="-748809" y="3018970"/>
            <a:ext cx="2804746" cy="430823"/>
          </a:xfrm>
          <a:prstGeom prst="wedgeRoundRectCallout">
            <a:avLst>
              <a:gd name="adj1" fmla="val -2337"/>
              <a:gd name="adj2" fmla="val 180867"/>
              <a:gd name="adj3" fmla="val 16667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Horizontal layers</a:t>
            </a:r>
          </a:p>
        </p:txBody>
      </p:sp>
      <p:sp>
        <p:nvSpPr>
          <p:cNvPr id="16" name="Right Arrow 15"/>
          <p:cNvSpPr/>
          <p:nvPr/>
        </p:nvSpPr>
        <p:spPr>
          <a:xfrm>
            <a:off x="3189677" y="3069011"/>
            <a:ext cx="2107038" cy="484632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UAS position</a:t>
            </a:r>
          </a:p>
        </p:txBody>
      </p:sp>
      <p:sp>
        <p:nvSpPr>
          <p:cNvPr id="17" name="Right Arrow 16"/>
          <p:cNvSpPr/>
          <p:nvPr/>
        </p:nvSpPr>
        <p:spPr>
          <a:xfrm rot="2320549">
            <a:off x="7289922" y="747845"/>
            <a:ext cx="1113059" cy="484632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Layers</a:t>
            </a:r>
          </a:p>
        </p:txBody>
      </p:sp>
    </p:spTree>
    <p:extLst>
      <p:ext uri="{BB962C8B-B14F-4D97-AF65-F5344CB8AC3E}">
        <p14:creationId xmlns:p14="http://schemas.microsoft.com/office/powerpoint/2010/main" val="4169747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Avoidance Run: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Select </a:t>
            </a:r>
            <a:br>
              <a:rPr lang="en-US" dirty="0"/>
            </a:br>
            <a:r>
              <a:rPr lang="en-US" b="0" dirty="0"/>
              <a:t>optimal</a:t>
            </a:r>
            <a:r>
              <a:rPr lang="en-US" dirty="0"/>
              <a:t> One Trajectory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for </a:t>
            </a:r>
            <a:r>
              <a:rPr lang="en-US" dirty="0"/>
              <a:t>One Time-Frame</a:t>
            </a:r>
            <a:br>
              <a:rPr lang="en-US" dirty="0"/>
            </a:br>
            <a:br>
              <a:rPr lang="en-US" dirty="0"/>
            </a:br>
            <a:r>
              <a:rPr lang="en-US" b="0" dirty="0"/>
              <a:t>under </a:t>
            </a:r>
            <a:r>
              <a:rPr lang="en-US" dirty="0"/>
              <a:t>Consolidated Threat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2A9BCE-725C-468B-8544-94EEABCA5C38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86789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– Threat 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14" y="1074738"/>
            <a:ext cx="7605965" cy="56781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76211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– Reach Set Trimming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90" y="1074738"/>
            <a:ext cx="7886707" cy="57979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73626394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2_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275</TotalTime>
  <Words>759</Words>
  <Application>Microsoft Office PowerPoint</Application>
  <PresentationFormat>On-screen Show (4:3)</PresentationFormat>
  <Paragraphs>302</Paragraphs>
  <Slides>28</Slides>
  <Notes>11</Notes>
  <HiddenSlides>0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4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2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2_Honeywell Theme</vt:lpstr>
      <vt:lpstr>think-cell Slide</vt:lpstr>
      <vt:lpstr>PowerPoint Presentation</vt:lpstr>
      <vt:lpstr>Introduction to Sense &amp; Avoid</vt:lpstr>
      <vt:lpstr>Introduction to Sense &amp; Avoid</vt:lpstr>
      <vt:lpstr>There is an Obstacle Avoidance Framework …</vt:lpstr>
      <vt:lpstr>Combined Reach Set Example</vt:lpstr>
      <vt:lpstr>Avoidance Grid Layout</vt:lpstr>
      <vt:lpstr>Avoidance Run:  Select  optimal One Trajectory  for One Time-Frame  under Consolidated Threat</vt:lpstr>
      <vt:lpstr>Avoidance Run – Threat Evaluation</vt:lpstr>
      <vt:lpstr>Avoidance Run – Reach Set Trimming</vt:lpstr>
      <vt:lpstr>Avoidance Run – Reachable Cells </vt:lpstr>
      <vt:lpstr>Avoidance Run – Candidate Trajectory</vt:lpstr>
      <vt:lpstr>Threat hierarchy:  avoiding static obstacles is Must, cooperating with Intruders is Courtesy, not breaking hard constraints is Manners, not breaking soft constraints is Nice. </vt:lpstr>
      <vt:lpstr>Threat to UAS – Charted threats/groups</vt:lpstr>
      <vt:lpstr>Threat Evaluation Process</vt:lpstr>
      <vt:lpstr>Navigation Run:  over multiple Decision Frames under multiple Threat levels create safe joined Trajectory to solve the Mission</vt:lpstr>
      <vt:lpstr>Navigation Run – 1st Decision</vt:lpstr>
      <vt:lpstr>Navigation Run – 2nd Decision</vt:lpstr>
      <vt:lpstr>Navigation Run – 3rd Decision</vt:lpstr>
      <vt:lpstr>Navigation Run – 4th Decision</vt:lpstr>
      <vt:lpstr>Navigation Run – 5th Decision</vt:lpstr>
      <vt:lpstr>Navigation Run – 6th Decision</vt:lpstr>
      <vt:lpstr>Navigation Run – Trajectory Buildup</vt:lpstr>
      <vt:lpstr>Test Framework Setup</vt:lpstr>
      <vt:lpstr>Examples:  Maze Solver  Storm Avoidance</vt:lpstr>
      <vt:lpstr>Example:  Simple maze</vt:lpstr>
      <vt:lpstr>Example:  Storm</vt:lpstr>
      <vt:lpstr>Self-Separation:  ability to generate trajectory to keep UAS separated from the leveled threat</vt:lpstr>
      <vt:lpstr>TODO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59</cp:revision>
  <cp:lastPrinted>2015-07-29T21:30:37Z</cp:lastPrinted>
  <dcterms:created xsi:type="dcterms:W3CDTF">2017-09-21T08:49:16Z</dcterms:created>
  <dcterms:modified xsi:type="dcterms:W3CDTF">2019-01-11T13:39:28Z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